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custDataLst>
    <p:tags r:id="rId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 varScale="1">
        <p:scale>
          <a:sx n="92" d="100"/>
          <a:sy n="92" d="100"/>
        </p:scale>
        <p:origin x="-672" y="-108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21.04.2021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26079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21.04.2021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21.04.2021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21.04.2021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21.04.2021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050600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21.04.2021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№112 комбинированного вида»</a:t>
            </a: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35822841"/>
              </p:ext>
            </p:extLst>
          </p:nvPr>
        </p:nvGraphicFramePr>
        <p:xfrm>
          <a:off x="1043608" y="771550"/>
          <a:ext cx="7416825" cy="42434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xmlns="" val="3942573181"/>
                    </a:ext>
                  </a:extLst>
                </a:gridCol>
                <a:gridCol w="3216358">
                  <a:extLst>
                    <a:ext uri="{9D8B030D-6E8A-4147-A177-3AD203B41FA5}">
                      <a16:colId xmlns:a16="http://schemas.microsoft.com/office/drawing/2014/main" xmlns="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xmlns="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r>
                        <a:rPr lang="tt-RU" sz="12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Праздник  </a:t>
                      </a:r>
                    </a:p>
                    <a:p>
                      <a:r>
                        <a:rPr lang="tt-RU" sz="12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“День</a:t>
                      </a:r>
                      <a:r>
                        <a:rPr lang="tt-RU" sz="1200" b="1" i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рождения Г.Тукая</a:t>
                      </a:r>
                      <a:r>
                        <a:rPr lang="tt-RU" sz="12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”</a:t>
                      </a:r>
                      <a:endParaRPr lang="ru-RU" sz="1200" i="1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sz="12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r>
                        <a:rPr lang="ru-RU" sz="1200" b="1" i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Проектная работа, посвященная 135-летию со дня рождения великого татарского поэта Г.Тукая</a:t>
                      </a:r>
                      <a:endParaRPr lang="ru-RU" sz="1200" b="1" i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69892489"/>
                  </a:ext>
                </a:extLst>
              </a:tr>
            </a:tbl>
          </a:graphicData>
        </a:graphic>
      </p:graphicFrame>
      <p:pic>
        <p:nvPicPr>
          <p:cNvPr id="1033" name="Picture 9" descr="C:\Users\дом\Documents\РАБОТА\ФОТО ДОУ\татар кызы. 2021\IMG_47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630400" y="-11830050"/>
            <a:ext cx="5400000" cy="4050000"/>
          </a:xfrm>
          <a:prstGeom prst="rect">
            <a:avLst/>
          </a:prstGeom>
          <a:noFill/>
        </p:spPr>
      </p:pic>
      <p:pic>
        <p:nvPicPr>
          <p:cNvPr id="1034" name="Picture 10" descr="C:\Users\дом\Documents\РАБОТА\ФОТО ДОУ\татар кызы. 2021\IMG_47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630400" y="-11830050"/>
            <a:ext cx="5400000" cy="4050000"/>
          </a:xfrm>
          <a:prstGeom prst="rect">
            <a:avLst/>
          </a:prstGeom>
          <a:noFill/>
        </p:spPr>
      </p:pic>
      <p:pic>
        <p:nvPicPr>
          <p:cNvPr id="1035" name="Picture 11" descr="C:\Users\дом\Documents\РАБОТА\ФОТО ДОУ\татар кызы. 2021\IMG_47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957392" y="-6357242"/>
            <a:ext cx="5280000" cy="3960000"/>
          </a:xfrm>
          <a:prstGeom prst="rect">
            <a:avLst/>
          </a:prstGeom>
          <a:noFill/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3" name="Picture 2" descr="G:\21 февраля\21 февраля. день родного языка\IMG_4942.JPG"/>
          <p:cNvPicPr>
            <a:picLocks noChangeAspect="1" noChangeArrowheads="1"/>
          </p:cNvPicPr>
          <p:nvPr/>
        </p:nvPicPr>
        <p:blipFill>
          <a:blip r:embed="rId5" cstate="print"/>
          <a:srcRect t="7998" b="4021"/>
          <a:stretch>
            <a:fillRect/>
          </a:stretch>
        </p:blipFill>
        <p:spPr bwMode="auto">
          <a:xfrm>
            <a:off x="3673015" y="771550"/>
            <a:ext cx="1750498" cy="1155072"/>
          </a:xfrm>
          <a:prstGeom prst="rect">
            <a:avLst/>
          </a:prstGeom>
          <a:noFill/>
        </p:spPr>
      </p:pic>
      <p:pic>
        <p:nvPicPr>
          <p:cNvPr id="4" name="Picture 3" descr="G:\21 февраля\21 февраля. день родного языка\IMG_4976.JPG"/>
          <p:cNvPicPr>
            <a:picLocks noChangeAspect="1" noChangeArrowheads="1"/>
          </p:cNvPicPr>
          <p:nvPr/>
        </p:nvPicPr>
        <p:blipFill>
          <a:blip r:embed="rId6" cstate="print"/>
          <a:srcRect t="17603"/>
          <a:stretch>
            <a:fillRect/>
          </a:stretch>
        </p:blipFill>
        <p:spPr bwMode="auto">
          <a:xfrm>
            <a:off x="6344706" y="771550"/>
            <a:ext cx="1911147" cy="1181048"/>
          </a:xfrm>
          <a:prstGeom prst="rect">
            <a:avLst/>
          </a:prstGeom>
          <a:noFill/>
        </p:spPr>
      </p:pic>
      <p:pic>
        <p:nvPicPr>
          <p:cNvPr id="1028" name="Picture 4" descr="G:\21 февраля\21 февраля. день родного языка\IMG_4977.JPG"/>
          <p:cNvPicPr>
            <a:picLocks noChangeAspect="1" noChangeArrowheads="1"/>
          </p:cNvPicPr>
          <p:nvPr/>
        </p:nvPicPr>
        <p:blipFill>
          <a:blip r:embed="rId7" cstate="print"/>
          <a:srcRect t="30104"/>
          <a:stretch>
            <a:fillRect/>
          </a:stretch>
        </p:blipFill>
        <p:spPr bwMode="auto">
          <a:xfrm>
            <a:off x="3419872" y="1851670"/>
            <a:ext cx="2197809" cy="1152128"/>
          </a:xfrm>
          <a:prstGeom prst="rect">
            <a:avLst/>
          </a:prstGeom>
          <a:noFill/>
        </p:spPr>
      </p:pic>
      <p:pic>
        <p:nvPicPr>
          <p:cNvPr id="6" name="Picture 5" descr="G:\ГАБДУЛЛА ТУКАЙ\IMG_5709.JPG"/>
          <p:cNvPicPr>
            <a:picLocks noChangeAspect="1" noChangeArrowheads="1"/>
          </p:cNvPicPr>
          <p:nvPr/>
        </p:nvPicPr>
        <p:blipFill>
          <a:blip r:embed="rId8" cstate="print"/>
          <a:srcRect t="27050" b="11121"/>
          <a:stretch>
            <a:fillRect/>
          </a:stretch>
        </p:blipFill>
        <p:spPr bwMode="auto">
          <a:xfrm>
            <a:off x="2987824" y="2931790"/>
            <a:ext cx="2736304" cy="1268874"/>
          </a:xfrm>
          <a:prstGeom prst="rect">
            <a:avLst/>
          </a:prstGeom>
          <a:noFill/>
        </p:spPr>
      </p:pic>
      <p:pic>
        <p:nvPicPr>
          <p:cNvPr id="7" name="Picture 6" descr="G:\ГАБДУЛЛА ТУКАЙ\IMG_5708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64221" y="2859782"/>
            <a:ext cx="1643942" cy="1232956"/>
          </a:xfrm>
          <a:prstGeom prst="rect">
            <a:avLst/>
          </a:prstGeom>
          <a:noFill/>
        </p:spPr>
      </p:pic>
      <p:pic>
        <p:nvPicPr>
          <p:cNvPr id="8" name="Picture 7" descr="G:\ГАБДУЛЛА ТУКАЙ\IMG_571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563888" y="3972970"/>
            <a:ext cx="1560707" cy="1170530"/>
          </a:xfrm>
          <a:prstGeom prst="rect">
            <a:avLst/>
          </a:prstGeom>
          <a:noFill/>
        </p:spPr>
      </p:pic>
      <p:pic>
        <p:nvPicPr>
          <p:cNvPr id="10" name="Picture 8" descr="C:\Users\дом\Downloads\IMG_6942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372200" y="1923678"/>
            <a:ext cx="1835602" cy="10341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86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5856" y="1203598"/>
            <a:ext cx="3456384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tt-RU" i="1" dirty="0" smtClean="0">
                <a:solidFill>
                  <a:schemeClr val="bg1"/>
                </a:solidFill>
              </a:rPr>
              <a:t/>
            </a:r>
            <a:br>
              <a:rPr lang="tt-RU" i="1" dirty="0" smtClean="0">
                <a:solidFill>
                  <a:schemeClr val="bg1"/>
                </a:solidFill>
              </a:rPr>
            </a:br>
            <a:r>
              <a:rPr lang="ru-RU" i="1" dirty="0" smtClean="0">
                <a:solidFill>
                  <a:schemeClr val="bg1"/>
                </a:solidFill>
              </a:rPr>
              <a:t>«Родной язык – </a:t>
            </a:r>
            <a:r>
              <a:rPr lang="ru-RU" i="1" dirty="0" err="1" smtClean="0">
                <a:solidFill>
                  <a:schemeClr val="bg1"/>
                </a:solidFill>
              </a:rPr>
              <a:t>язык</a:t>
            </a:r>
            <a:r>
              <a:rPr lang="ru-RU" i="1" dirty="0" smtClean="0">
                <a:solidFill>
                  <a:schemeClr val="bg1"/>
                </a:solidFill>
              </a:rPr>
              <a:t> души моей»</a:t>
            </a:r>
            <a:br>
              <a:rPr lang="ru-RU" i="1" dirty="0" smtClean="0">
                <a:solidFill>
                  <a:schemeClr val="bg1"/>
                </a:solidFill>
              </a:rPr>
            </a:br>
            <a:r>
              <a:rPr lang="tt-RU" sz="1300" i="1" dirty="0" smtClean="0">
                <a:solidFill>
                  <a:srgbClr val="FF0000"/>
                </a:solidFill>
              </a:rPr>
              <a:t/>
            </a:r>
            <a:br>
              <a:rPr lang="tt-RU" sz="1300" i="1" dirty="0" smtClean="0">
                <a:solidFill>
                  <a:srgbClr val="FF0000"/>
                </a:solidFill>
              </a:rPr>
            </a:br>
            <a:r>
              <a:rPr lang="ru-RU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Праздник </a:t>
            </a:r>
            <a:br>
              <a:rPr lang="ru-RU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«День рождения </a:t>
            </a:r>
            <a:br>
              <a:rPr lang="ru-RU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Габдуллы</a:t>
            </a:r>
            <a:r>
              <a:rPr lang="ru-RU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Тукая»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6696744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№112 комбинированного вида с татарским</a:t>
            </a: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языком воспитания и обучения» Советского района г. Казани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15616" y="2067694"/>
            <a:ext cx="74168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t-RU" sz="1200" dirty="0" smtClean="0">
                <a:latin typeface="Cambria" pitchFamily="18" charset="0"/>
                <a:ea typeface="Cambria" pitchFamily="18" charset="0"/>
              </a:rPr>
              <a:t>К 135 летию со дня рождения Г. Тукая в ДОУ была реализована проектная </a:t>
            </a:r>
            <a:r>
              <a:rPr lang="tt-RU" sz="1200" dirty="0" smtClean="0">
                <a:latin typeface="Cambria" pitchFamily="18" charset="0"/>
                <a:ea typeface="Cambria" pitchFamily="18" charset="0"/>
              </a:rPr>
              <a:t>деятельность, </a:t>
            </a:r>
            <a:r>
              <a:rPr lang="tt-RU" sz="1200" dirty="0" smtClean="0">
                <a:latin typeface="Cambria" pitchFamily="18" charset="0"/>
                <a:ea typeface="Cambria" pitchFamily="18" charset="0"/>
              </a:rPr>
              <a:t>посвященная творчеству поэта. В рамках проектной деятельности </a:t>
            </a:r>
            <a:r>
              <a:rPr lang="tt-RU" sz="1200" dirty="0" smtClean="0">
                <a:latin typeface="Cambria" pitchFamily="18" charset="0"/>
                <a:ea typeface="Cambria" pitchFamily="18" charset="0"/>
              </a:rPr>
              <a:t>дети </a:t>
            </a:r>
            <a:r>
              <a:rPr lang="tt-RU" sz="1200" dirty="0" smtClean="0">
                <a:latin typeface="Cambria" pitchFamily="18" charset="0"/>
                <a:ea typeface="Cambria" pitchFamily="18" charset="0"/>
              </a:rPr>
              <a:t>старшей и подготовительной </a:t>
            </a:r>
            <a:r>
              <a:rPr lang="tt-RU" sz="1200" dirty="0" smtClean="0">
                <a:latin typeface="Cambria" pitchFamily="18" charset="0"/>
                <a:ea typeface="Cambria" pitchFamily="18" charset="0"/>
              </a:rPr>
              <a:t>группы, совместно </a:t>
            </a:r>
            <a:r>
              <a:rPr lang="tt-RU" sz="1200" dirty="0" smtClean="0">
                <a:latin typeface="Cambria" pitchFamily="18" charset="0"/>
                <a:ea typeface="Cambria" pitchFamily="18" charset="0"/>
              </a:rPr>
              <a:t>с родителями сшили героев сказок и стихотворений Г. Тукая, дети младшей и средней </a:t>
            </a:r>
            <a:r>
              <a:rPr lang="tt-RU" sz="1200" dirty="0" smtClean="0">
                <a:latin typeface="Cambria" pitchFamily="18" charset="0"/>
                <a:ea typeface="Cambria" pitchFamily="18" charset="0"/>
              </a:rPr>
              <a:t>группы, </a:t>
            </a:r>
            <a:r>
              <a:rPr lang="tt-RU" sz="1200" dirty="0" smtClean="0">
                <a:latin typeface="Cambria" pitchFamily="18" charset="0"/>
                <a:ea typeface="Cambria" pitchFamily="18" charset="0"/>
              </a:rPr>
              <a:t>совместно с родителями выполнили поделки к произведениям поэта, на рисунках изобразили героев сказок. Воспитателями был оформлен альбом, посвященный творчеству </a:t>
            </a:r>
            <a:r>
              <a:rPr lang="tt-RU" sz="1200" dirty="0" smtClean="0">
                <a:latin typeface="Cambria" pitchFamily="18" charset="0"/>
                <a:ea typeface="Cambria" pitchFamily="18" charset="0"/>
              </a:rPr>
              <a:t>Габдуллы Тукая</a:t>
            </a:r>
            <a:r>
              <a:rPr lang="tt-RU" sz="1200" dirty="0" smtClean="0">
                <a:latin typeface="Cambria" pitchFamily="18" charset="0"/>
                <a:ea typeface="Cambria" pitchFamily="18" charset="0"/>
              </a:rPr>
              <a:t>. </a:t>
            </a:r>
            <a:r>
              <a:rPr lang="tt-RU" sz="1200" dirty="0" smtClean="0">
                <a:latin typeface="Cambria" pitchFamily="18" charset="0"/>
                <a:ea typeface="Cambria" pitchFamily="18" charset="0"/>
              </a:rPr>
              <a:t>Ко дню рождения великого татарского поэта был организован праздник, где </a:t>
            </a:r>
            <a:r>
              <a:rPr lang="tt-RU" sz="1200" dirty="0" smtClean="0">
                <a:latin typeface="Cambria" pitchFamily="18" charset="0"/>
                <a:ea typeface="Cambria" pitchFamily="18" charset="0"/>
              </a:rPr>
              <a:t>дети инсценировали стихотворения </a:t>
            </a:r>
            <a:r>
              <a:rPr lang="tt-RU" sz="1200" dirty="0" smtClean="0">
                <a:latin typeface="Cambria" pitchFamily="18" charset="0"/>
                <a:ea typeface="Cambria" pitchFamily="18" charset="0"/>
              </a:rPr>
              <a:t>Габдуллы Тукая</a:t>
            </a:r>
            <a:r>
              <a:rPr lang="tt-RU" sz="1200" dirty="0" smtClean="0">
                <a:latin typeface="Cambria" pitchFamily="18" charset="0"/>
                <a:ea typeface="Cambria" pitchFamily="18" charset="0"/>
              </a:rPr>
              <a:t>, исполнили танец "Легенды озера Кабан</a:t>
            </a:r>
            <a:r>
              <a:rPr lang="tt-RU" sz="1200" dirty="0" smtClean="0">
                <a:latin typeface="Cambria" pitchFamily="18" charset="0"/>
                <a:ea typeface="Cambria" pitchFamily="18" charset="0"/>
              </a:rPr>
              <a:t>".</a:t>
            </a:r>
            <a:r>
              <a:rPr lang="tt-RU" sz="1200" dirty="0" smtClean="0">
                <a:latin typeface="Cambria" pitchFamily="18" charset="0"/>
                <a:ea typeface="Cambria" pitchFamily="18" charset="0"/>
              </a:rPr>
              <a:t> </a:t>
            </a:r>
            <a:endParaRPr lang="ru-RU" sz="1200" b="1" i="1" dirty="0">
              <a:latin typeface="Cambria" pitchFamily="18" charset="0"/>
              <a:ea typeface="Cambria" pitchFamily="18" charset="0"/>
              <a:cs typeface="Times New Roman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4" name="Picture 2" descr="G:\21 февраля\21 февраля. день родного языка\IMG_4942.JPG"/>
          <p:cNvPicPr>
            <a:picLocks noChangeAspect="1" noChangeArrowheads="1"/>
          </p:cNvPicPr>
          <p:nvPr/>
        </p:nvPicPr>
        <p:blipFill>
          <a:blip r:embed="rId3" cstate="print"/>
          <a:srcRect t="7998" b="4021"/>
          <a:stretch>
            <a:fillRect/>
          </a:stretch>
        </p:blipFill>
        <p:spPr bwMode="auto">
          <a:xfrm>
            <a:off x="755576" y="771550"/>
            <a:ext cx="2016224" cy="1330412"/>
          </a:xfrm>
          <a:prstGeom prst="rect">
            <a:avLst/>
          </a:prstGeom>
          <a:noFill/>
        </p:spPr>
      </p:pic>
      <p:pic>
        <p:nvPicPr>
          <p:cNvPr id="15" name="Picture 3" descr="G:\21 февраля\21 февраля. день родного языка\IMG_4976.JPG"/>
          <p:cNvPicPr>
            <a:picLocks noChangeAspect="1" noChangeArrowheads="1"/>
          </p:cNvPicPr>
          <p:nvPr/>
        </p:nvPicPr>
        <p:blipFill>
          <a:blip r:embed="rId4" cstate="print"/>
          <a:srcRect t="17603"/>
          <a:stretch>
            <a:fillRect/>
          </a:stretch>
        </p:blipFill>
        <p:spPr bwMode="auto">
          <a:xfrm>
            <a:off x="6444208" y="3391347"/>
            <a:ext cx="2448272" cy="1512979"/>
          </a:xfrm>
          <a:prstGeom prst="rect">
            <a:avLst/>
          </a:prstGeom>
          <a:noFill/>
        </p:spPr>
      </p:pic>
      <p:pic>
        <p:nvPicPr>
          <p:cNvPr id="17" name="Picture 4" descr="G:\21 февраля\21 февраля. день родного языка\IMG_4977.JPG"/>
          <p:cNvPicPr>
            <a:picLocks noChangeAspect="1" noChangeArrowheads="1"/>
          </p:cNvPicPr>
          <p:nvPr/>
        </p:nvPicPr>
        <p:blipFill>
          <a:blip r:embed="rId5" cstate="print"/>
          <a:srcRect t="30104"/>
          <a:stretch>
            <a:fillRect/>
          </a:stretch>
        </p:blipFill>
        <p:spPr bwMode="auto">
          <a:xfrm>
            <a:off x="840890" y="3410817"/>
            <a:ext cx="2795006" cy="1465189"/>
          </a:xfrm>
          <a:prstGeom prst="rect">
            <a:avLst/>
          </a:prstGeom>
          <a:noFill/>
        </p:spPr>
      </p:pic>
      <p:pic>
        <p:nvPicPr>
          <p:cNvPr id="18" name="Picture 8" descr="C:\Users\дом\Downloads\IMG_694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93950" y="883665"/>
            <a:ext cx="2101652" cy="11840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21fdea8980c7f776b1175121e1d3d5ebf3aa"/>
</p:tagLst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3462</TotalTime>
  <Words>139</Words>
  <Application>Microsoft Office PowerPoint</Application>
  <PresentationFormat>Экран (16:9)</PresentationFormat>
  <Paragraphs>13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ФОТОРЕПОРТАЖ  МБДОУ «Детский сад №112 комбинированного вида»</vt:lpstr>
      <vt:lpstr> «Родной язык – язык души моей»  Праздник  «День рождения  Габдуллы Тукая»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Алиса Альбертовна</cp:lastModifiedBy>
  <cp:revision>434</cp:revision>
  <cp:lastPrinted>2021-02-04T07:26:50Z</cp:lastPrinted>
  <dcterms:created xsi:type="dcterms:W3CDTF">2015-10-13T08:15:21Z</dcterms:created>
  <dcterms:modified xsi:type="dcterms:W3CDTF">2021-04-21T20:06:32Z</dcterms:modified>
</cp:coreProperties>
</file>